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8" r:id="rId3"/>
    <p:sldId id="257" r:id="rId4"/>
    <p:sldId id="258" r:id="rId5"/>
    <p:sldId id="272" r:id="rId6"/>
    <p:sldId id="259" r:id="rId7"/>
    <p:sldId id="263" r:id="rId8"/>
    <p:sldId id="271" r:id="rId9"/>
    <p:sldId id="269" r:id="rId10"/>
    <p:sldId id="264" r:id="rId11"/>
    <p:sldId id="265" r:id="rId12"/>
    <p:sldId id="270" r:id="rId13"/>
    <p:sldId id="261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1B3BA3"/>
    <a:srgbClr val="1B3BB9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/>
    <p:restoredTop sz="94679"/>
  </p:normalViewPr>
  <p:slideViewPr>
    <p:cSldViewPr snapToGrid="0">
      <p:cViewPr>
        <p:scale>
          <a:sx n="75" d="100"/>
          <a:sy n="75" d="100"/>
        </p:scale>
        <p:origin x="-750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4.pn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0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257800" y="1316492"/>
            <a:ext cx="6934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 Лучшие </a:t>
            </a:r>
            <a:r>
              <a:rPr lang="ru-RU" sz="2800" b="1" dirty="0"/>
              <a:t>практики развития родной речи детей дошкольного возраста в соответствии с ФГОС ДО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(</a:t>
            </a:r>
            <a:r>
              <a:rPr lang="ru-RU" sz="2800" b="1" dirty="0"/>
              <a:t>на примере ДОУ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Кабардино-Балкарской </a:t>
            </a:r>
            <a:r>
              <a:rPr lang="ru-RU" sz="2800" b="1" dirty="0"/>
              <a:t>Республики</a:t>
            </a:r>
            <a:r>
              <a:rPr lang="ru-RU" sz="2800" b="1" dirty="0" smtClean="0"/>
              <a:t>)</a:t>
            </a:r>
            <a:endParaRPr lang="ru-RU" sz="28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786922" y="3690261"/>
            <a:ext cx="640507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Конакова Люба </a:t>
            </a:r>
            <a:r>
              <a:rPr lang="ru-RU" sz="2800" dirty="0" err="1"/>
              <a:t>Аскербиевна</a:t>
            </a:r>
            <a:r>
              <a:rPr lang="ru-RU" sz="2800" dirty="0"/>
              <a:t> </a:t>
            </a:r>
            <a:endParaRPr lang="ru-RU" sz="2800" dirty="0" smtClean="0"/>
          </a:p>
          <a:p>
            <a:pPr algn="ctr"/>
            <a:r>
              <a:rPr lang="ru-RU" sz="2400" dirty="0" smtClean="0"/>
              <a:t>заведующая </a:t>
            </a:r>
            <a:r>
              <a:rPr lang="ru-RU" sz="2400" dirty="0"/>
              <a:t>лабораторией развития балкарского </a:t>
            </a:r>
            <a:r>
              <a:rPr lang="ru-RU" sz="2400" dirty="0" smtClean="0"/>
              <a:t>языка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/>
              <a:t>ГБУ ДПО «ЦНППМ» </a:t>
            </a:r>
            <a:r>
              <a:rPr lang="ru-RU" sz="2400" dirty="0" err="1"/>
              <a:t>Минпросвещения</a:t>
            </a:r>
            <a:r>
              <a:rPr lang="ru-RU" sz="2400" dirty="0"/>
              <a:t> Кабардино-Балкарской Республики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Onest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50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355900" y="1803980"/>
            <a:ext cx="5570268" cy="313932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r>
              <a:rPr lang="ru-RU" dirty="0"/>
              <a:t> «Моя семья в истории моего села (города)»</a:t>
            </a:r>
          </a:p>
          <a:p>
            <a:r>
              <a:rPr lang="ru-RU" b="1" dirty="0" smtClean="0"/>
              <a:t> </a:t>
            </a:r>
            <a:endParaRPr lang="ru-RU" dirty="0"/>
          </a:p>
          <a:p>
            <a:r>
              <a:rPr lang="ru-RU" b="1" dirty="0"/>
              <a:t>Цель:</a:t>
            </a:r>
            <a:r>
              <a:rPr lang="ru-RU" dirty="0"/>
              <a:t> развитие диалогической речи, обогащение словаря.</a:t>
            </a:r>
          </a:p>
          <a:p>
            <a:r>
              <a:rPr lang="ru-RU" b="1" dirty="0"/>
              <a:t>Деятельность:</a:t>
            </a:r>
            <a:endParaRPr lang="ru-RU" dirty="0"/>
          </a:p>
          <a:p>
            <a:pPr lvl="1"/>
            <a:r>
              <a:rPr lang="ru-RU" dirty="0"/>
              <a:t>рассказы детей и родителей о профессиях и традициях;</a:t>
            </a:r>
          </a:p>
          <a:p>
            <a:pPr lvl="1"/>
            <a:r>
              <a:rPr lang="ru-RU" dirty="0"/>
              <a:t>«пресс‑конференция» в группе.</a:t>
            </a:r>
          </a:p>
          <a:p>
            <a:r>
              <a:rPr lang="ru-RU" b="1" dirty="0"/>
              <a:t>Результат:</a:t>
            </a:r>
            <a:r>
              <a:rPr lang="ru-RU" dirty="0"/>
              <a:t> преодоление речевого барьера, уважение к старшим.</a:t>
            </a:r>
          </a:p>
          <a:p>
            <a:r>
              <a:rPr lang="ru-RU" i="1" dirty="0" smtClean="0"/>
              <a:t> 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648023" y="775343"/>
            <a:ext cx="52781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 </a:t>
            </a:r>
            <a:r>
              <a:rPr lang="ru-RU" sz="3200" b="1" dirty="0" smtClean="0"/>
              <a:t>Проектная </a:t>
            </a:r>
            <a:r>
              <a:rPr lang="ru-RU" sz="3200" b="1" dirty="0"/>
              <a:t>деятельность</a:t>
            </a:r>
          </a:p>
          <a:p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10242" name="Picture 2" descr="C:\Users\Expert6\Downloads\WhatsApp Image 2025-11-25 at 01.13.40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578" y="4407943"/>
            <a:ext cx="1758622" cy="2344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Expert6\Downloads\WhatsApp Image 2025-11-25 at 00.18.15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99" y="2730500"/>
            <a:ext cx="5561784" cy="3136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61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1447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866288" y="1729450"/>
            <a:ext cx="72363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Погружение</a:t>
            </a:r>
            <a:r>
              <a:rPr lang="ru-RU" sz="2400" dirty="0"/>
              <a:t> в языковую и культурную среду.</a:t>
            </a:r>
          </a:p>
          <a:p>
            <a:r>
              <a:rPr lang="ru-RU" sz="2400" b="1" dirty="0" err="1"/>
              <a:t>Деятельностный</a:t>
            </a:r>
            <a:r>
              <a:rPr lang="ru-RU" sz="2400" b="1" dirty="0"/>
              <a:t> подход</a:t>
            </a:r>
            <a:r>
              <a:rPr lang="ru-RU" sz="2400" dirty="0"/>
              <a:t> (игра, проект, творчество).</a:t>
            </a:r>
          </a:p>
          <a:p>
            <a:r>
              <a:rPr lang="ru-RU" sz="2400" b="1" dirty="0"/>
              <a:t>Партнёрство</a:t>
            </a:r>
            <a:r>
              <a:rPr lang="ru-RU" sz="2400" dirty="0"/>
              <a:t> с семьёй и сообществом.</a:t>
            </a:r>
          </a:p>
          <a:p>
            <a:r>
              <a:rPr lang="ru-RU" sz="2400" b="1" dirty="0"/>
              <a:t>Творчество превыше грамматики</a:t>
            </a:r>
            <a:r>
              <a:rPr lang="ru-RU" sz="2400" dirty="0"/>
              <a:t> (поощрение экспериментов</a:t>
            </a:r>
            <a:r>
              <a:rPr lang="ru-RU" sz="2400" dirty="0" smtClean="0"/>
              <a:t>).</a:t>
            </a:r>
            <a:endParaRPr lang="ru-RU" sz="2400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1336187" y="923405"/>
            <a:ext cx="57758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Принципы подхода</a:t>
            </a:r>
          </a:p>
          <a:p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 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084955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923405"/>
            <a:ext cx="1098796" cy="1098796"/>
          </a:xfrm>
          <a:prstGeom prst="rect">
            <a:avLst/>
          </a:prstGeom>
        </p:spPr>
      </p:pic>
      <p:pic>
        <p:nvPicPr>
          <p:cNvPr id="14338" name="Picture 2" descr="C:\Users\Expert6\Downloads\WhatsApp Image 2025-11-25 at 01.32.57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14" r="7106" b="5833"/>
          <a:stretch/>
        </p:blipFill>
        <p:spPr bwMode="auto">
          <a:xfrm>
            <a:off x="286116" y="3876583"/>
            <a:ext cx="3825388" cy="2348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Expert6\Downloads\WhatsApp Image 2025-11-24 at 23.30.38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079" y="3886201"/>
            <a:ext cx="3948714" cy="2339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1361" y="2296120"/>
            <a:ext cx="2783173" cy="4269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61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688488" y="1758321"/>
            <a:ext cx="7807812" cy="230832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Живые» встречи: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бабушки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дедушки рассказывают сказки, разучивают колыбельные.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Праздники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конкурсы: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конкурсы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чтецов (стихи А.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Шогенцукова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К. Кулиева и др.).</a:t>
            </a:r>
          </a:p>
          <a:p>
            <a:pPr lvl="1"/>
            <a:r>
              <a:rPr lang="ru-RU" dirty="0">
                <a:latin typeface="Times New Roman" pitchFamily="18" charset="0"/>
                <a:cs typeface="Times New Roman" pitchFamily="18" charset="0"/>
              </a:rPr>
              <a:t>«День адыгского костюма», «День балкарского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хычина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Мастер-классы: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кукольного театра, национальных игр.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i="1" dirty="0" smtClean="0"/>
              <a:t> 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193188" y="701091"/>
            <a:ext cx="7052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 </a:t>
            </a:r>
            <a:r>
              <a:rPr lang="ru-RU" sz="2400" b="1" dirty="0"/>
              <a:t>Интеграция речевых практик в народные игры, музыку и </a:t>
            </a:r>
            <a:r>
              <a:rPr lang="ru-RU" sz="2400" b="1" dirty="0" smtClean="0"/>
              <a:t>танцы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7170" name="Picture 2" descr="https://cnppm.ru/wp-content/uploads/2023/11/661be4f8-3418-445d-9020-49ed0541ebcd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0" t="32263" r="22083" b="366"/>
          <a:stretch/>
        </p:blipFill>
        <p:spPr bwMode="auto">
          <a:xfrm>
            <a:off x="8324897" y="2684650"/>
            <a:ext cx="3319357" cy="29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6" t="17982" r="32101" b="35189"/>
          <a:stretch/>
        </p:blipFill>
        <p:spPr bwMode="auto">
          <a:xfrm>
            <a:off x="333343" y="4508499"/>
            <a:ext cx="3578257" cy="1977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 descr="https://avatars.dzeninfra.ru/get-ynews/271828/c9c565548a41e177fcd77fcbda64dbb9/563x30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018" y="4508500"/>
            <a:ext cx="3662879" cy="1977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6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502F373-C597-2F18-A3BE-3371B4C54403}"/>
              </a:ext>
            </a:extLst>
          </p:cNvPr>
          <p:cNvSpPr txBox="1"/>
          <p:nvPr/>
        </p:nvSpPr>
        <p:spPr>
          <a:xfrm>
            <a:off x="2227554" y="881269"/>
            <a:ext cx="36931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 </a:t>
            </a:r>
            <a:r>
              <a:rPr lang="ru-RU" sz="4000" b="1" dirty="0"/>
              <a:t>Выводы</a:t>
            </a:r>
          </a:p>
          <a:p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09CB02B-C5F2-F5A4-1538-36A24D990827}"/>
              </a:ext>
            </a:extLst>
          </p:cNvPr>
          <p:cNvSpPr txBox="1"/>
          <p:nvPr/>
        </p:nvSpPr>
        <p:spPr>
          <a:xfrm>
            <a:off x="195554" y="2327819"/>
            <a:ext cx="8173746" cy="304698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r>
              <a:rPr lang="ru-RU" b="1" dirty="0" smtClean="0"/>
              <a:t>  </a:t>
            </a:r>
            <a:r>
              <a:rPr lang="ru-RU" sz="2400" b="1" dirty="0" smtClean="0"/>
              <a:t>Развитие </a:t>
            </a:r>
            <a:r>
              <a:rPr lang="ru-RU" sz="2400" b="1" dirty="0"/>
              <a:t>родной речи </a:t>
            </a:r>
            <a:r>
              <a:rPr lang="ru-RU" sz="2400" dirty="0"/>
              <a:t>— интегрированный, культурологический процесс.</a:t>
            </a:r>
          </a:p>
          <a:p>
            <a:r>
              <a:rPr lang="ru-RU" sz="2400" dirty="0"/>
              <a:t>Мы воспитываем не просто собеседника, а личность, любящую свой край и язык.</a:t>
            </a:r>
          </a:p>
          <a:p>
            <a:r>
              <a:rPr lang="ru-RU" sz="2400" dirty="0" err="1"/>
              <a:t>Полилингвальное</a:t>
            </a:r>
            <a:r>
              <a:rPr lang="ru-RU" sz="2400" dirty="0"/>
              <a:t> образование решает три задачи:</a:t>
            </a:r>
          </a:p>
          <a:p>
            <a:pPr lvl="1"/>
            <a:r>
              <a:rPr lang="ru-RU" sz="2400" dirty="0" smtClean="0"/>
              <a:t>- сохранение </a:t>
            </a:r>
            <a:r>
              <a:rPr lang="ru-RU" sz="2400" dirty="0"/>
              <a:t>культурного </a:t>
            </a:r>
            <a:r>
              <a:rPr lang="ru-RU" sz="2400" dirty="0" smtClean="0"/>
              <a:t>наследия;</a:t>
            </a:r>
            <a:endParaRPr lang="ru-RU" sz="2400" dirty="0"/>
          </a:p>
          <a:p>
            <a:pPr lvl="1"/>
            <a:r>
              <a:rPr lang="ru-RU" sz="2400" dirty="0" smtClean="0"/>
              <a:t>- развитие </a:t>
            </a:r>
            <a:r>
              <a:rPr lang="ru-RU" sz="2400" dirty="0"/>
              <a:t>интеллекта </a:t>
            </a:r>
            <a:r>
              <a:rPr lang="ru-RU" sz="2400" dirty="0" smtClean="0"/>
              <a:t>детей;</a:t>
            </a:r>
            <a:endParaRPr lang="ru-RU" sz="2400" dirty="0"/>
          </a:p>
          <a:p>
            <a:pPr lvl="1"/>
            <a:r>
              <a:rPr lang="ru-RU" sz="2400" dirty="0" smtClean="0"/>
              <a:t>- воспитание </a:t>
            </a:r>
            <a:r>
              <a:rPr lang="ru-RU" sz="2400" dirty="0"/>
              <a:t>толерантной личности</a:t>
            </a:r>
            <a:r>
              <a:rPr lang="ru-RU" sz="2400" dirty="0" smtClean="0"/>
              <a:t>.</a:t>
            </a:r>
            <a:r>
              <a:rPr lang="ru-RU" sz="2400" i="1" dirty="0" smtClean="0"/>
              <a:t> </a:t>
            </a:r>
            <a:endParaRPr lang="ru-RU" sz="2400" dirty="0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629" y="2327819"/>
            <a:ext cx="3959521" cy="306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Expert6\Downloads\WhatsApp Image 2025-11-25 at 01.41.31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839" y="4444137"/>
            <a:ext cx="4146550" cy="2268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14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780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9E50E92-AABF-569E-03A6-12024E863398}"/>
              </a:ext>
            </a:extLst>
          </p:cNvPr>
          <p:cNvSpPr txBox="1"/>
          <p:nvPr/>
        </p:nvSpPr>
        <p:spPr>
          <a:xfrm>
            <a:off x="5130800" y="2393854"/>
            <a:ext cx="6830954" cy="341632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  <a:p>
            <a:r>
              <a:rPr lang="ru-RU" sz="3200" i="1" dirty="0" smtClean="0"/>
              <a:t>Текут </a:t>
            </a:r>
            <a:r>
              <a:rPr lang="ru-RU" sz="3200" i="1" dirty="0"/>
              <a:t>две речки в сердце, не мелея,</a:t>
            </a:r>
            <a:br>
              <a:rPr lang="ru-RU" sz="3200" i="1" dirty="0"/>
            </a:br>
            <a:r>
              <a:rPr lang="ru-RU" sz="3200" i="1" dirty="0"/>
              <a:t>Становятся единою рекой…</a:t>
            </a:r>
            <a:br>
              <a:rPr lang="ru-RU" sz="3200" i="1" dirty="0"/>
            </a:br>
            <a:r>
              <a:rPr lang="ru-RU" sz="3200" i="1" dirty="0"/>
              <a:t>Забыв родной язык — я онемею.</a:t>
            </a:r>
            <a:br>
              <a:rPr lang="ru-RU" sz="3200" i="1" dirty="0"/>
            </a:br>
            <a:r>
              <a:rPr lang="ru-RU" sz="3200" i="1" dirty="0"/>
              <a:t>Утратив русский — стану я </a:t>
            </a:r>
            <a:r>
              <a:rPr lang="ru-RU" sz="3200" i="1" dirty="0" smtClean="0"/>
              <a:t>глухой.</a:t>
            </a:r>
          </a:p>
          <a:p>
            <a:endParaRPr lang="ru-RU" sz="3200" i="1" dirty="0" smtClean="0"/>
          </a:p>
          <a:p>
            <a:pPr algn="r"/>
            <a:r>
              <a:rPr lang="ru-RU" sz="2000" i="1" dirty="0" err="1" smtClean="0"/>
              <a:t>Танзиля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Зумакулова</a:t>
            </a:r>
            <a:endParaRPr lang="ru-RU" sz="2000" dirty="0"/>
          </a:p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2583411" y="5810174"/>
            <a:ext cx="50947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Спасибо! </a:t>
            </a:r>
            <a:r>
              <a:rPr lang="ru-RU" sz="2400" b="1" dirty="0" err="1" smtClean="0">
                <a:solidFill>
                  <a:srgbClr val="00339E"/>
                </a:solidFill>
                <a:latin typeface="Onest Black" pitchFamily="2" charset="0"/>
              </a:rPr>
              <a:t>Упсэу</a:t>
            </a:r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! Сау болугъуз!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  <p:pic>
        <p:nvPicPr>
          <p:cNvPr id="12292" name="Picture 4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9" r="26596" b="3366"/>
          <a:stretch/>
        </p:blipFill>
        <p:spPr bwMode="auto">
          <a:xfrm>
            <a:off x="1251981" y="1473200"/>
            <a:ext cx="3528842" cy="433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78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15" y="-205495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9FDDFE-C0E5-4C2A-B3C8-BFBD8E51DD49}"/>
              </a:ext>
            </a:extLst>
          </p:cNvPr>
          <p:cNvSpPr txBox="1"/>
          <p:nvPr/>
        </p:nvSpPr>
        <p:spPr>
          <a:xfrm>
            <a:off x="776723" y="1281929"/>
            <a:ext cx="1063252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</a:t>
            </a:r>
            <a:endParaRPr lang="ru-RU" sz="2800" dirty="0"/>
          </a:p>
          <a:p>
            <a:r>
              <a:rPr lang="ru-RU" sz="2800" b="1" dirty="0" smtClean="0"/>
              <a:t>В </a:t>
            </a:r>
            <a:r>
              <a:rPr lang="ru-RU" sz="2800" b="1" dirty="0"/>
              <a:t>республике три равноправных государственных языка</a:t>
            </a:r>
            <a:r>
              <a:rPr lang="ru-RU" sz="2800" b="1" dirty="0" smtClean="0"/>
              <a:t>:</a:t>
            </a:r>
          </a:p>
          <a:p>
            <a:endParaRPr lang="ru-RU" sz="2800" b="1" dirty="0"/>
          </a:p>
          <a:p>
            <a:r>
              <a:rPr lang="ru-RU" sz="2400" b="1" dirty="0" smtClean="0"/>
              <a:t>      русский - </a:t>
            </a:r>
            <a:r>
              <a:rPr lang="ru-RU" sz="2400" dirty="0"/>
              <a:t> </a:t>
            </a:r>
            <a:r>
              <a:rPr lang="ru-RU" sz="2400" dirty="0" smtClean="0"/>
              <a:t>государственный </a:t>
            </a:r>
            <a:r>
              <a:rPr lang="ru-RU" sz="2400" dirty="0"/>
              <a:t>язык </a:t>
            </a:r>
            <a:r>
              <a:rPr lang="ru-RU" sz="2400" dirty="0" smtClean="0"/>
              <a:t>Российской Федерации. </a:t>
            </a:r>
            <a:r>
              <a:rPr lang="ru-RU" sz="2400" dirty="0"/>
              <a:t>Язык межнационального </a:t>
            </a:r>
            <a:r>
              <a:rPr lang="ru-RU" sz="2400" dirty="0" smtClean="0"/>
              <a:t>общения</a:t>
            </a:r>
            <a:endParaRPr lang="ru-RU" sz="2400" dirty="0"/>
          </a:p>
          <a:p>
            <a:r>
              <a:rPr lang="ru-RU" sz="2400" b="1" dirty="0" smtClean="0"/>
              <a:t>      кабардино-черкесский  - </a:t>
            </a:r>
            <a:r>
              <a:rPr lang="ru-RU" sz="2400" dirty="0" smtClean="0"/>
              <a:t>относится </a:t>
            </a:r>
            <a:r>
              <a:rPr lang="ru-RU" sz="2400" dirty="0"/>
              <a:t>к абхазо-адыгской </a:t>
            </a:r>
            <a:r>
              <a:rPr lang="ru-RU" sz="2400" dirty="0" smtClean="0"/>
              <a:t>семье</a:t>
            </a:r>
          </a:p>
          <a:p>
            <a:r>
              <a:rPr lang="ru-RU" sz="2400" b="1" dirty="0" smtClean="0"/>
              <a:t>      карачаево-балкарский - </a:t>
            </a:r>
            <a:r>
              <a:rPr lang="ru-RU" sz="2400" dirty="0" smtClean="0"/>
              <a:t>относится </a:t>
            </a:r>
            <a:r>
              <a:rPr lang="ru-RU" sz="2400" dirty="0"/>
              <a:t>к тюркской </a:t>
            </a:r>
            <a:r>
              <a:rPr lang="ru-RU" sz="2400" dirty="0" smtClean="0"/>
              <a:t>семье</a:t>
            </a:r>
            <a:endParaRPr lang="ru-RU" sz="2400" dirty="0"/>
          </a:p>
          <a:p>
            <a:pPr lvl="1"/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b="1" dirty="0" smtClean="0"/>
              <a:t> </a:t>
            </a:r>
            <a:r>
              <a:rPr lang="ru-RU" dirty="0"/>
              <a:t> </a:t>
            </a:r>
            <a:endParaRPr lang="ru-RU" sz="2800" dirty="0"/>
          </a:p>
          <a:p>
            <a:r>
              <a:rPr lang="ru-RU" sz="2800" b="1" dirty="0" smtClean="0"/>
              <a:t> </a:t>
            </a:r>
            <a:r>
              <a:rPr lang="ru-RU" sz="2800" i="1" dirty="0" smtClean="0"/>
              <a:t> </a:t>
            </a:r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1042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7946" y="1403661"/>
            <a:ext cx="1098796" cy="10987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49213" y="717764"/>
            <a:ext cx="737836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/>
              <a:t>Языковая палитра Кабардино-Балкарии</a:t>
            </a:r>
          </a:p>
          <a:p>
            <a:r>
              <a:rPr lang="ru-RU" sz="3200" b="1" dirty="0" smtClean="0"/>
              <a:t> </a:t>
            </a:r>
            <a:endParaRPr lang="ru-RU" sz="3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4" t="28555" r="32558" b="22214"/>
          <a:stretch/>
        </p:blipFill>
        <p:spPr bwMode="auto">
          <a:xfrm>
            <a:off x="4527550" y="4193005"/>
            <a:ext cx="3416300" cy="22567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s://pravitelstvo.kbr.ru/upload/medialibrary/56f/hqzlxi7y2ok3058eqo43kd3isrsymm5h/2024_12_28_12_02_5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4188502"/>
            <a:ext cx="3270532" cy="22612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s://kancmir-rostov.ru/upload/iblock/bd9/cfbpd9aizz99z0owmi9iqqphe1c7bd3k/62a45262_7379_11ea_aa11_e86a6413b772_8a68c190_8751_11ea_7792_001e678a941c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6" b="13952"/>
          <a:stretch/>
        </p:blipFill>
        <p:spPr bwMode="auto">
          <a:xfrm>
            <a:off x="689136" y="4204589"/>
            <a:ext cx="3526638" cy="22335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04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9FDDFE-C0E5-4C2A-B3C8-BFBD8E51DD49}"/>
              </a:ext>
            </a:extLst>
          </p:cNvPr>
          <p:cNvSpPr txBox="1"/>
          <p:nvPr/>
        </p:nvSpPr>
        <p:spPr>
          <a:xfrm>
            <a:off x="457200" y="4630040"/>
            <a:ext cx="11187054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smtClean="0"/>
              <a:t>Речь</a:t>
            </a:r>
            <a:r>
              <a:rPr lang="ru-RU" sz="2400" dirty="0" smtClean="0"/>
              <a:t> </a:t>
            </a:r>
            <a:r>
              <a:rPr lang="ru-RU" sz="2400" dirty="0"/>
              <a:t>— не просто средство общения, а хранитель культурной идентичности.</a:t>
            </a:r>
          </a:p>
          <a:p>
            <a:pPr algn="ctr"/>
            <a:r>
              <a:rPr lang="ru-RU" sz="2300" dirty="0"/>
              <a:t>В многонациональной России сохранение родного языка — фундаментальная задача.</a:t>
            </a:r>
          </a:p>
          <a:p>
            <a:pPr algn="ctr"/>
            <a:r>
              <a:rPr lang="ru-RU" sz="2400" dirty="0"/>
              <a:t>Для </a:t>
            </a:r>
            <a:r>
              <a:rPr lang="ru-RU" sz="2400" dirty="0" smtClean="0"/>
              <a:t>Кабардино-Балкарской Республики  </a:t>
            </a:r>
            <a:r>
              <a:rPr lang="ru-RU" sz="2400" dirty="0"/>
              <a:t>это вопрос преемственности традиций и самосознания народа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47594" y="942889"/>
            <a:ext cx="581570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Кабардино-Балкарская Республика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5" t="26288" r="29331" b="42189"/>
          <a:stretch/>
        </p:blipFill>
        <p:spPr bwMode="auto">
          <a:xfrm>
            <a:off x="2649131" y="1511456"/>
            <a:ext cx="5212629" cy="3073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017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1950570" y="1042239"/>
            <a:ext cx="6494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Правовой фундамент (ФГОС ДО и ФОП ДО</a:t>
            </a:r>
            <a:r>
              <a:rPr lang="ru-RU" sz="2400" b="1" dirty="0" smtClean="0"/>
              <a:t>):</a:t>
            </a:r>
            <a:endParaRPr lang="ru-RU" sz="2400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DFBB364-EC28-4546-4A4E-4ECEA922C6AA}"/>
              </a:ext>
            </a:extLst>
          </p:cNvPr>
          <p:cNvSpPr txBox="1"/>
          <p:nvPr/>
        </p:nvSpPr>
        <p:spPr>
          <a:xfrm>
            <a:off x="1193800" y="3025517"/>
            <a:ext cx="957404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Реализация </a:t>
            </a:r>
            <a:r>
              <a:rPr lang="ru-RU" sz="3200" dirty="0"/>
              <a:t>программы на родном языке возможна на основании заявлений родителей.</a:t>
            </a:r>
          </a:p>
          <a:p>
            <a:pPr algn="ctr"/>
            <a:r>
              <a:rPr lang="ru-RU" sz="3200" dirty="0"/>
              <a:t>Ключевое условие: не в ущерб освоению государственного языка РФ (русского).</a:t>
            </a:r>
          </a:p>
          <a:p>
            <a:pPr algn="ctr"/>
            <a:r>
              <a:rPr lang="ru-RU" sz="3200" dirty="0" smtClean="0"/>
              <a:t>До 40% программы формируется участниками образовательных отношений с учетом национальных и социокультурных особенностей.</a:t>
            </a:r>
            <a:endParaRPr lang="ru-RU" sz="3200" dirty="0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pic>
        <p:nvPicPr>
          <p:cNvPr id="4098" name="Picture 2" descr="https://52mayachok.68edu.ru/wp-content/uploads/2024/12/i_1_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005" y="1822797"/>
            <a:ext cx="2018230" cy="89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rused.ru/irk-mdou165/wp-content/uploads/sites/147/2024/01/%D1%84%D0%BE%D0%B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900" y="1840888"/>
            <a:ext cx="3722910" cy="92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688489" y="1287847"/>
            <a:ext cx="1007935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</a:t>
            </a:r>
            <a:endParaRPr lang="ru-RU" sz="2800" b="1" dirty="0"/>
          </a:p>
          <a:p>
            <a:r>
              <a:rPr lang="ru-RU" sz="2800" b="1" dirty="0" smtClean="0"/>
              <a:t> </a:t>
            </a:r>
            <a:r>
              <a:rPr lang="ru-RU" sz="2800" dirty="0" smtClean="0"/>
              <a:t>Курсы </a:t>
            </a:r>
            <a:r>
              <a:rPr lang="ru-RU" sz="2800" dirty="0"/>
              <a:t>повышения квалификации для </a:t>
            </a:r>
            <a:r>
              <a:rPr lang="ru-RU" sz="2800" dirty="0" smtClean="0"/>
              <a:t>воспитателей</a:t>
            </a:r>
          </a:p>
          <a:p>
            <a:r>
              <a:rPr lang="ru-RU" sz="2800" dirty="0" smtClean="0"/>
              <a:t>  </a:t>
            </a:r>
            <a:r>
              <a:rPr lang="ru-RU" sz="2800" dirty="0"/>
              <a:t>(ГБУ ДПО «ЦНППМ</a:t>
            </a:r>
            <a:r>
              <a:rPr lang="ru-RU" sz="2800" dirty="0" smtClean="0"/>
              <a:t>» </a:t>
            </a:r>
            <a:r>
              <a:rPr lang="ru-RU" sz="2800" dirty="0" err="1" smtClean="0"/>
              <a:t>Минпросвещения</a:t>
            </a:r>
            <a:r>
              <a:rPr lang="ru-RU" sz="2800" dirty="0" smtClean="0"/>
              <a:t> КБР).</a:t>
            </a:r>
            <a:endParaRPr lang="ru-RU" sz="2800" dirty="0"/>
          </a:p>
          <a:p>
            <a:r>
              <a:rPr lang="ru-RU" sz="2800" dirty="0"/>
              <a:t>18 </a:t>
            </a:r>
            <a:r>
              <a:rPr lang="ru-RU" sz="2800" dirty="0" err="1"/>
              <a:t>полилингвальных</a:t>
            </a:r>
            <a:r>
              <a:rPr lang="ru-RU" sz="2800" dirty="0"/>
              <a:t> групп (10 кабардинских, </a:t>
            </a:r>
            <a:r>
              <a:rPr lang="ru-RU" sz="2800" dirty="0" smtClean="0"/>
              <a:t>8</a:t>
            </a:r>
            <a:r>
              <a:rPr lang="ru-RU" sz="2800" dirty="0"/>
              <a:t> балкарских).</a:t>
            </a:r>
          </a:p>
          <a:p>
            <a:r>
              <a:rPr lang="ru-RU" sz="2800" dirty="0"/>
              <a:t>Межрегиональный обмен </a:t>
            </a:r>
            <a:r>
              <a:rPr lang="ru-RU" sz="2800" dirty="0" smtClean="0"/>
              <a:t>опытом (Северная </a:t>
            </a:r>
            <a:r>
              <a:rPr lang="ru-RU" sz="2800" dirty="0"/>
              <a:t>Осетия, Башкирия).</a:t>
            </a:r>
          </a:p>
          <a:p>
            <a:r>
              <a:rPr lang="ru-RU" sz="2800" dirty="0" err="1"/>
              <a:t>Стажировочные</a:t>
            </a:r>
            <a:r>
              <a:rPr lang="ru-RU" sz="2800" dirty="0"/>
              <a:t> площадки для педагогов.</a:t>
            </a:r>
          </a:p>
          <a:p>
            <a:endParaRPr lang="ru-RU" sz="2800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929788" y="890945"/>
            <a:ext cx="56361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Как мы это реализуем?</a:t>
            </a:r>
          </a:p>
          <a:p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 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7" t="15057" r="35405" b="14868"/>
          <a:stretch/>
        </p:blipFill>
        <p:spPr bwMode="auto">
          <a:xfrm>
            <a:off x="8266458" y="3924298"/>
            <a:ext cx="3377796" cy="2484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9" t="18573" r="23351" b="25366"/>
          <a:stretch/>
        </p:blipFill>
        <p:spPr bwMode="auto">
          <a:xfrm>
            <a:off x="688489" y="4052773"/>
            <a:ext cx="3845411" cy="23160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https://cnppm.ru/wp-content/uploads/2023/12/WhatsApp-Image-2023-12-19-at-13.34.48-1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0" y="4105762"/>
            <a:ext cx="3428224" cy="2263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92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929788" y="890945"/>
            <a:ext cx="56361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Как мы это реализуем?</a:t>
            </a:r>
          </a:p>
          <a:p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 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4391" y="987951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869367"/>
            <a:ext cx="1098796" cy="1098796"/>
          </a:xfrm>
          <a:prstGeom prst="rect">
            <a:avLst/>
          </a:prstGeom>
        </p:spPr>
      </p:pic>
      <p:pic>
        <p:nvPicPr>
          <p:cNvPr id="6151" name="Picture 7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787" y="1661887"/>
            <a:ext cx="2818055" cy="267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https://cnppm.ru/wp-content/uploads/2022/10/WhatsApp-Image-2022-10-03-at-12.01.21.jpe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3" b="4567"/>
          <a:stretch/>
        </p:blipFill>
        <p:spPr bwMode="auto">
          <a:xfrm>
            <a:off x="4495800" y="1713811"/>
            <a:ext cx="3047565" cy="253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4" t="18005" r="31649" b="22354"/>
          <a:stretch/>
        </p:blipFill>
        <p:spPr bwMode="auto">
          <a:xfrm>
            <a:off x="8080208" y="2045488"/>
            <a:ext cx="3962283" cy="272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 descr="C:\Users\Expert6\Downloads\WhatsApp Image 2025-11-24 at 23.22.25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562433"/>
            <a:ext cx="3584408" cy="190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Expert6\Downloads\WhatsApp Image 2025-11-24 at 23.30.04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97" y="4562433"/>
            <a:ext cx="3380033" cy="190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431800" y="1595021"/>
            <a:ext cx="9182099" cy="224676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Создание </a:t>
            </a:r>
            <a:r>
              <a:rPr lang="ru-RU" sz="2000" b="1" dirty="0"/>
              <a:t>обогащенной образовательной среды, насыщенной национально-культурным компонентом:</a:t>
            </a:r>
            <a:endParaRPr lang="ru-RU" sz="2000" dirty="0"/>
          </a:p>
          <a:p>
            <a:r>
              <a:rPr lang="ru-RU" sz="2000" b="1" dirty="0" smtClean="0"/>
              <a:t>Уголки </a:t>
            </a:r>
            <a:r>
              <a:rPr lang="ru-RU" sz="2000" b="1" dirty="0"/>
              <a:t>национальной </a:t>
            </a:r>
            <a:r>
              <a:rPr lang="ru-RU" sz="2000" b="1" dirty="0" smtClean="0"/>
              <a:t>культуры - </a:t>
            </a:r>
            <a:r>
              <a:rPr lang="ru-RU" sz="2000" dirty="0"/>
              <a:t> </a:t>
            </a:r>
            <a:r>
              <a:rPr lang="ru-RU" sz="2000" dirty="0" smtClean="0"/>
              <a:t>интерактивные </a:t>
            </a:r>
            <a:r>
              <a:rPr lang="ru-RU" sz="2000" dirty="0"/>
              <a:t>центры с макетом традиционного дома, предметами быта, символикой.</a:t>
            </a:r>
          </a:p>
          <a:p>
            <a:r>
              <a:rPr lang="ru-RU" sz="2000" b="1" dirty="0"/>
              <a:t>Ситуативное </a:t>
            </a:r>
            <a:r>
              <a:rPr lang="ru-RU" sz="2000" b="1" dirty="0" smtClean="0"/>
              <a:t>двуязычие - </a:t>
            </a:r>
            <a:r>
              <a:rPr lang="ru-RU" sz="2000" dirty="0" smtClean="0"/>
              <a:t>педагоги </a:t>
            </a:r>
            <a:r>
              <a:rPr lang="ru-RU" sz="2000" dirty="0"/>
              <a:t>используют родной и русский языки в режимных моментах (приветствия, пояснения).</a:t>
            </a:r>
          </a:p>
          <a:p>
            <a:r>
              <a:rPr lang="ru-RU" sz="2000" b="1" dirty="0"/>
              <a:t>Визуальная </a:t>
            </a:r>
            <a:r>
              <a:rPr lang="ru-RU" sz="2000" b="1" dirty="0" smtClean="0"/>
              <a:t>среда - </a:t>
            </a:r>
            <a:r>
              <a:rPr lang="ru-RU" sz="2000" dirty="0" smtClean="0"/>
              <a:t>все </a:t>
            </a:r>
            <a:r>
              <a:rPr lang="ru-RU" sz="2000" dirty="0"/>
              <a:t>надписи, схемы, алгоритмы дублируются на двух </a:t>
            </a:r>
            <a:r>
              <a:rPr lang="ru-RU" sz="2000" dirty="0" smtClean="0"/>
              <a:t>языках</a:t>
            </a:r>
            <a:endParaRPr lang="ru-RU" sz="28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688488" y="817104"/>
            <a:ext cx="63727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 </a:t>
            </a:r>
            <a:r>
              <a:rPr lang="ru-RU" sz="3200" b="1" dirty="0" err="1" smtClean="0"/>
              <a:t>Полилингвальная</a:t>
            </a:r>
            <a:r>
              <a:rPr lang="ru-RU" sz="3200" b="1" dirty="0" smtClean="0"/>
              <a:t> </a:t>
            </a:r>
            <a:r>
              <a:rPr lang="ru-RU" sz="3200" b="1" dirty="0"/>
              <a:t>среда</a:t>
            </a:r>
          </a:p>
          <a:p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8194" name="Picture 2" descr="C:\Users\Expert6\Downloads\WhatsApp Image 2025-11-24 at 23.27.57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" r="3403"/>
          <a:stretch/>
        </p:blipFill>
        <p:spPr bwMode="auto">
          <a:xfrm>
            <a:off x="593236" y="3964282"/>
            <a:ext cx="4429613" cy="267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90" r="3238" b="23246"/>
          <a:stretch/>
        </p:blipFill>
        <p:spPr bwMode="auto">
          <a:xfrm>
            <a:off x="5326102" y="3964282"/>
            <a:ext cx="3063794" cy="267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C:\Users\Expert6\Downloads\WhatsApp Image 2025-11-25 at 00.45.15 (1)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135" y="3964283"/>
            <a:ext cx="3310225" cy="267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61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569357" y="1947271"/>
            <a:ext cx="8275121" cy="295465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Создание </a:t>
            </a:r>
            <a:r>
              <a:rPr lang="ru-RU" sz="2400" b="1" dirty="0"/>
              <a:t>условий для профессионального роста педагогов:</a:t>
            </a:r>
            <a:endParaRPr lang="ru-RU" sz="2400" dirty="0"/>
          </a:p>
          <a:p>
            <a:r>
              <a:rPr lang="ru-RU" sz="2400" b="1" dirty="0" smtClean="0"/>
              <a:t>- </a:t>
            </a:r>
            <a:r>
              <a:rPr lang="ru-RU" sz="2400" b="1" dirty="0" err="1" smtClean="0"/>
              <a:t>стажировочные</a:t>
            </a:r>
            <a:r>
              <a:rPr lang="ru-RU" sz="2400" b="1" dirty="0" smtClean="0"/>
              <a:t> </a:t>
            </a:r>
            <a:r>
              <a:rPr lang="ru-RU" sz="2400" b="1" dirty="0"/>
              <a:t>площадки</a:t>
            </a:r>
            <a:r>
              <a:rPr lang="ru-RU" sz="2400" dirty="0"/>
              <a:t> для обмена лучшими практиками.</a:t>
            </a:r>
          </a:p>
          <a:p>
            <a:r>
              <a:rPr lang="ru-RU" sz="2400" b="1" dirty="0" smtClean="0"/>
              <a:t>- семинары </a:t>
            </a:r>
            <a:r>
              <a:rPr lang="ru-RU" sz="2400" b="1" dirty="0"/>
              <a:t>и мастер-классы</a:t>
            </a:r>
            <a:r>
              <a:rPr lang="ru-RU" sz="2400" dirty="0"/>
              <a:t> по темам</a:t>
            </a:r>
            <a:r>
              <a:rPr lang="ru-RU" sz="2400" dirty="0" smtClean="0"/>
              <a:t>: «Современные </a:t>
            </a:r>
            <a:r>
              <a:rPr lang="ru-RU" sz="2400" dirty="0"/>
              <a:t>методики развития речи в </a:t>
            </a:r>
            <a:r>
              <a:rPr lang="ru-RU" sz="2400" dirty="0" err="1"/>
              <a:t>полилингвальной</a:t>
            </a:r>
            <a:r>
              <a:rPr lang="ru-RU" sz="2400" dirty="0"/>
              <a:t> </a:t>
            </a:r>
            <a:r>
              <a:rPr lang="ru-RU" sz="2400" dirty="0" smtClean="0"/>
              <a:t>среде», «Создание </a:t>
            </a:r>
            <a:r>
              <a:rPr lang="ru-RU" sz="2400" dirty="0"/>
              <a:t>авторских </a:t>
            </a:r>
            <a:r>
              <a:rPr lang="ru-RU" sz="2400" dirty="0" smtClean="0"/>
              <a:t>пособий»,  «Психология </a:t>
            </a:r>
            <a:r>
              <a:rPr lang="ru-RU" sz="2400" dirty="0"/>
              <a:t>воспитания в многокультурном </a:t>
            </a:r>
            <a:r>
              <a:rPr lang="ru-RU" sz="2400" dirty="0" smtClean="0"/>
              <a:t>коллективе».</a:t>
            </a:r>
            <a:endParaRPr lang="ru-RU" sz="2400" dirty="0"/>
          </a:p>
          <a:p>
            <a:r>
              <a:rPr lang="ru-RU" i="1" dirty="0" smtClean="0"/>
              <a:t> 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1073422" y="1057016"/>
            <a:ext cx="6880712" cy="58477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Поддержка </a:t>
            </a:r>
            <a:r>
              <a:rPr lang="ru-RU" sz="3200" b="1" dirty="0" smtClean="0"/>
              <a:t>педагогических кадров</a:t>
            </a:r>
            <a:endParaRPr lang="ru-RU" sz="32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3" t="29989" r="38676" b="33681"/>
          <a:stretch/>
        </p:blipFill>
        <p:spPr bwMode="auto">
          <a:xfrm>
            <a:off x="5357856" y="4721810"/>
            <a:ext cx="5257698" cy="2041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3" descr="В ДО МКОУ №9 «им.Н.А.Цагова» состоялся Республиканский семинар по внедрению полилингвальной модели поликультурного образования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5078" y="2569300"/>
            <a:ext cx="3426552" cy="1710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Expert6\Downloads\WhatsApp Image 2025-11-25 at 01.29.11 (1)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79" y="4721810"/>
            <a:ext cx="3670300" cy="1950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6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217727" y="1747871"/>
            <a:ext cx="102152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</a:t>
            </a:r>
            <a:r>
              <a:rPr lang="ru-RU" sz="2800" dirty="0"/>
              <a:t> </a:t>
            </a:r>
            <a:r>
              <a:rPr lang="ru-RU" sz="2000" b="1" dirty="0" smtClean="0"/>
              <a:t>Развитие </a:t>
            </a:r>
            <a:r>
              <a:rPr lang="ru-RU" sz="2000" b="1" dirty="0"/>
              <a:t>речи через народную культуру и игровую деятельность:</a:t>
            </a:r>
            <a:endParaRPr lang="ru-RU" sz="2000" dirty="0"/>
          </a:p>
          <a:p>
            <a:r>
              <a:rPr lang="ru-RU" sz="2000" b="1" dirty="0" smtClean="0"/>
              <a:t>- </a:t>
            </a:r>
            <a:r>
              <a:rPr lang="ru-RU" sz="2000" dirty="0" smtClean="0"/>
              <a:t>народные игры сопровождаемые </a:t>
            </a:r>
            <a:r>
              <a:rPr lang="ru-RU" sz="2000" dirty="0" err="1"/>
              <a:t>речевками</a:t>
            </a:r>
            <a:r>
              <a:rPr lang="ru-RU" sz="2000" dirty="0"/>
              <a:t> и песнями на родном </a:t>
            </a:r>
            <a:r>
              <a:rPr lang="ru-RU" sz="2000" dirty="0" smtClean="0"/>
              <a:t>языке;</a:t>
            </a:r>
            <a:endParaRPr lang="ru-RU" sz="2000" dirty="0"/>
          </a:p>
          <a:p>
            <a:r>
              <a:rPr lang="ru-RU" sz="2000" b="1" dirty="0" smtClean="0"/>
              <a:t>-   </a:t>
            </a:r>
            <a:r>
              <a:rPr lang="ru-RU" sz="2000" dirty="0" smtClean="0"/>
              <a:t>кукольный </a:t>
            </a:r>
            <a:r>
              <a:rPr lang="ru-RU" sz="2000" dirty="0"/>
              <a:t>и пальчиковый театр по мотивам народных </a:t>
            </a:r>
            <a:r>
              <a:rPr lang="ru-RU" sz="2000" dirty="0" smtClean="0"/>
              <a:t>сказок;</a:t>
            </a:r>
            <a:endParaRPr lang="ru-RU" sz="2000" dirty="0"/>
          </a:p>
          <a:p>
            <a:r>
              <a:rPr lang="ru-RU" sz="2000" b="1" dirty="0" smtClean="0"/>
              <a:t>-  </a:t>
            </a:r>
            <a:r>
              <a:rPr lang="ru-RU" sz="2000" dirty="0" smtClean="0"/>
              <a:t>разучивание </a:t>
            </a:r>
            <a:r>
              <a:rPr lang="ru-RU" sz="2000" dirty="0"/>
              <a:t>детских песен на кабардинском и балкарском языках для работы над дикцией и </a:t>
            </a:r>
            <a:r>
              <a:rPr lang="ru-RU" sz="2000" dirty="0" smtClean="0"/>
              <a:t>звукопроизношением;</a:t>
            </a:r>
            <a:endParaRPr lang="ru-RU" sz="2000" dirty="0"/>
          </a:p>
          <a:p>
            <a:r>
              <a:rPr lang="ru-RU" sz="2000" b="1" dirty="0" smtClean="0"/>
              <a:t>-  </a:t>
            </a:r>
            <a:r>
              <a:rPr lang="ru-RU" sz="2000" dirty="0" smtClean="0"/>
              <a:t>дидактические </a:t>
            </a:r>
            <a:r>
              <a:rPr lang="ru-RU" sz="2000" dirty="0"/>
              <a:t>игры, лото, </a:t>
            </a:r>
            <a:r>
              <a:rPr lang="ru-RU" sz="2000" dirty="0" err="1"/>
              <a:t>мнемотаблицы</a:t>
            </a:r>
            <a:r>
              <a:rPr lang="ru-RU" sz="2000" dirty="0"/>
              <a:t>, созданные педагогами и родителями.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682138" y="984280"/>
            <a:ext cx="7845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Интеграция через игру и творчество</a:t>
            </a:r>
          </a:p>
          <a:p>
            <a:r>
              <a:rPr lang="ru-RU" sz="2400" b="1" dirty="0" smtClean="0"/>
              <a:t> </a:t>
            </a:r>
            <a:endParaRPr lang="ru-RU" sz="2400" b="1" dirty="0"/>
          </a:p>
          <a:p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 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9" name="Picture 4" descr="C:\Users\Expert6\Downloads\WhatsApp Image 2025-11-24 at 23.30.04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111" y="4015978"/>
            <a:ext cx="4094877" cy="230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Picture 1" descr="C:\Users\Expert6\Downloads\WhatsApp Image 2025-11-25 at 01.40.31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7" y="4057241"/>
            <a:ext cx="4111700" cy="22197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Expert6\Downloads\WhatsApp Image 2025-11-25 at 01.44.45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4015978"/>
            <a:ext cx="3086100" cy="2314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6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229</Words>
  <Application>Microsoft Office PowerPoint</Application>
  <PresentationFormat>Произвольный</PresentationFormat>
  <Paragraphs>89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Expert6</cp:lastModifiedBy>
  <cp:revision>32</cp:revision>
  <dcterms:created xsi:type="dcterms:W3CDTF">2025-03-19T07:31:17Z</dcterms:created>
  <dcterms:modified xsi:type="dcterms:W3CDTF">2025-11-25T00:02:26Z</dcterms:modified>
</cp:coreProperties>
</file>